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6" r:id="rId6"/>
    <p:sldId id="263" r:id="rId7"/>
    <p:sldId id="265" r:id="rId8"/>
    <p:sldId id="269" r:id="rId9"/>
    <p:sldId id="270" r:id="rId10"/>
    <p:sldId id="271" r:id="rId11"/>
    <p:sldId id="272" r:id="rId12"/>
    <p:sldId id="274" r:id="rId13"/>
    <p:sldId id="275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328549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87624" y="2924944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:F3741.2.3S6】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357505" y="3623310"/>
          <a:ext cx="8218170" cy="3108960"/>
        </p:xfrm>
        <a:graphic>
          <a:graphicData uri="http://schemas.openxmlformats.org/drawingml/2006/table">
            <a:tbl>
              <a:tblPr/>
              <a:tblGrid>
                <a:gridCol w="4109085"/>
                <a:gridCol w="4109085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0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塞，平衡内外压差，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  <a:ea typeface="+mn-ea"/>
                        </a:rPr>
                        <a:t>避免热胀冷缩时吸进水气，出现凝结现象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采用中功率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光源，驱动集成于灯板上，性价比高。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钻石银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丝印强化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超白玻璃，透光率高。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4.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采用橡胶电缆线避免了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PVC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线长期在户外使用易老化、易脆裂的问题。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安装：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通过精心设计的底部安装支架，可以调节灯具投射角度，安装方便快捷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主要适用于广场、户外景观、大楼外立面、大型建筑、主题公园、娱乐场所、桥梁等地的景观亮化照明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96028"/>
            <a:ext cx="3368137" cy="20079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1830" y="1340485"/>
          <a:ext cx="8001000" cy="484124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F3741/2/3S6 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10°/15°/20°/30°/45°/60°/25*15°/50*15°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强化超白玻璃，钻石银颜色表面处理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1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 V/DC 24 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2*1.0mm</a:t>
                      </a:r>
                      <a:r>
                        <a:rPr lang="en-US" altLang="zh-CN" sz="10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（不可调光）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2*0.75mm²+3*0.5mm²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电缆线橡胶线（可调光）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3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1.9Kg 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产品选项：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71550" y="1268730"/>
          <a:ext cx="7198360" cy="3751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7295"/>
                <a:gridCol w="1694180"/>
                <a:gridCol w="1127760"/>
                <a:gridCol w="1579245"/>
                <a:gridCol w="1579880"/>
              </a:tblGrid>
              <a:tr h="192405">
                <a:tc>
                  <a:txBody>
                    <a:bodyPr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产品选项：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endParaRPr lang="zh-CN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74104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+mn-ea"/>
                          <a:ea typeface="+mn-ea"/>
                        </a:rPr>
                        <a:t>灯具型号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+mn-ea"/>
                          <a:ea typeface="+mn-ea"/>
                        </a:rPr>
                        <a:t>LED</a:t>
                      </a:r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颗数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灯具长度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+mn-ea"/>
                          <a:ea typeface="+mn-ea"/>
                        </a:rPr>
                        <a:t>驱动电流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200" b="0" i="0" u="none" strike="noStrike">
                          <a:effectLst/>
                          <a:latin typeface="+mn-ea"/>
                          <a:ea typeface="+mn-ea"/>
                        </a:rPr>
                        <a:t>额定功率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95935"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+mn-ea"/>
                          <a:ea typeface="+mn-ea"/>
                        </a:rPr>
                        <a:t>F3743S6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27</a:t>
                      </a:r>
                      <a:r>
                        <a:rPr lang="zh-CN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zh-CN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1000mm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150mA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27W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95935">
                <a:tc>
                  <a:txBody>
                    <a:bodyPr/>
                    <a:p>
                      <a:pPr algn="ctr" fontAlgn="ctr"/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F3743S6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zh-CN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1000mm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150mA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56565">
                <a:tc>
                  <a:txBody>
                    <a:bodyPr/>
                    <a:p>
                      <a:pPr algn="ctr" fontAlgn="ctr"/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F3743S6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18</a:t>
                      </a:r>
                      <a:r>
                        <a:rPr lang="zh-CN" altLang="en-US" sz="1200" dirty="0">
                          <a:effectLst/>
                          <a:latin typeface="+mn-ea"/>
                          <a:sym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1000mm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150mA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18W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5656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F3742S6</a:t>
                      </a:r>
                      <a:endParaRPr lang="en-US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12</a:t>
                      </a:r>
                      <a:r>
                        <a:rPr lang="zh-CN" altLang="en-US" sz="1200" dirty="0">
                          <a:effectLst/>
                          <a:latin typeface="+mn-ea"/>
                          <a:sym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500mm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150mA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5656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F3742S6</a:t>
                      </a:r>
                      <a:endParaRPr lang="en-US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9</a:t>
                      </a:r>
                      <a:r>
                        <a:rPr lang="zh-CN" altLang="en-US" sz="1200" dirty="0">
                          <a:effectLst/>
                          <a:latin typeface="+mn-ea"/>
                          <a:sym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500mm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150mA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9W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5656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en-US" sz="1200" b="0" i="0" u="none" strike="noStrike" dirty="0">
                          <a:effectLst/>
                          <a:latin typeface="+mn-ea"/>
                          <a:ea typeface="+mn-ea"/>
                        </a:rPr>
                        <a:t>F3741S6</a:t>
                      </a:r>
                      <a:endParaRPr lang="en-US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6</a:t>
                      </a:r>
                      <a:r>
                        <a:rPr lang="zh-CN" altLang="en-US" sz="1200" dirty="0">
                          <a:effectLst/>
                          <a:latin typeface="+mn-ea"/>
                          <a:sym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300mm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150mA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6W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700530"/>
            <a:ext cx="8524875" cy="40862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5477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1500" y="1124585"/>
            <a:ext cx="55765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43S6-24-24DC（10-OD-24WN-AA，L1000.C.CT）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3697" y="5300675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1143012"/>
                <a:gridCol w="1000132"/>
              </a:tblGrid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2171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" y="1494790"/>
            <a:ext cx="3932555" cy="36112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72920"/>
            <a:ext cx="5024755" cy="3652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5477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1500" y="1124585"/>
            <a:ext cx="55765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43S6-24-24DC（1</a:t>
            </a:r>
            <a:r>
              <a:rPr lang="en-US" altLang="zh-CN"/>
              <a:t>5</a:t>
            </a:r>
            <a:r>
              <a:rPr lang="zh-CN" altLang="en-US"/>
              <a:t>-OD-24WN-AA，L1000.C.CT）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3697" y="5300675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1143012"/>
                <a:gridCol w="1000132"/>
              </a:tblGrid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2197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700530"/>
            <a:ext cx="3557270" cy="32486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00530"/>
            <a:ext cx="4944745" cy="34664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5477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1500" y="1124585"/>
            <a:ext cx="55765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43S6-24-24DC（</a:t>
            </a:r>
            <a:r>
              <a:rPr lang="en-US" altLang="zh-CN"/>
              <a:t>20</a:t>
            </a:r>
            <a:r>
              <a:rPr lang="zh-CN" altLang="en-US"/>
              <a:t>-OD-24WN-AA，L1000.C.CT）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3697" y="5300675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1143012"/>
                <a:gridCol w="1000132"/>
              </a:tblGrid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2221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34160"/>
            <a:ext cx="3714115" cy="34524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5032375" cy="36664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5477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1500" y="1124585"/>
            <a:ext cx="55765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43S6-24-24DC（</a:t>
            </a:r>
            <a:r>
              <a:rPr lang="en-US" altLang="zh-CN"/>
              <a:t>30</a:t>
            </a:r>
            <a:r>
              <a:rPr lang="zh-CN" altLang="en-US"/>
              <a:t>-OD-24WN-AA，L1000.C.CT）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3697" y="5300675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1143012"/>
                <a:gridCol w="1000132"/>
              </a:tblGrid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2164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1655445"/>
            <a:ext cx="3771265" cy="3482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530" y="1715770"/>
            <a:ext cx="4585970" cy="34270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5477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1500" y="1124585"/>
            <a:ext cx="55765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43S6-24-24DC（</a:t>
            </a:r>
            <a:r>
              <a:rPr lang="en-US" altLang="zh-CN"/>
              <a:t>60</a:t>
            </a:r>
            <a:r>
              <a:rPr lang="zh-CN" altLang="en-US"/>
              <a:t>-OD-24WN-AA，L1000.C.CT）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3697" y="5300675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1143012"/>
                <a:gridCol w="1000132"/>
              </a:tblGrid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2065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713865"/>
            <a:ext cx="3729355" cy="34302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844675"/>
            <a:ext cx="4775200" cy="35280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5477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1500" y="1124585"/>
            <a:ext cx="55765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43S6-24-24DC（</a:t>
            </a:r>
            <a:r>
              <a:rPr lang="en-US" altLang="zh-CN"/>
              <a:t>2515</a:t>
            </a:r>
            <a:r>
              <a:rPr lang="zh-CN" altLang="en-US"/>
              <a:t>-OD-24WN-AA，L1000.C.CT）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3697" y="5300675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1143012"/>
                <a:gridCol w="1000132"/>
              </a:tblGrid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2065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89405"/>
            <a:ext cx="3827145" cy="3438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5079365" cy="35909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5477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1500" y="1124585"/>
            <a:ext cx="55765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</a:t>
            </a:r>
            <a:r>
              <a:rPr lang="en-US" altLang="zh-CN"/>
              <a:t>7</a:t>
            </a:r>
            <a:r>
              <a:rPr lang="zh-CN" altLang="en-US"/>
              <a:t>43S6-24-24DC（</a:t>
            </a:r>
            <a:r>
              <a:rPr lang="en-US" altLang="zh-CN"/>
              <a:t>5015</a:t>
            </a:r>
            <a:r>
              <a:rPr lang="zh-CN" altLang="en-US"/>
              <a:t>-OD-24WN-AA，L1000.C.CT）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3697" y="5300675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1143012"/>
                <a:gridCol w="1000132"/>
              </a:tblGrid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2220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607820"/>
            <a:ext cx="3733165" cy="34213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607820"/>
            <a:ext cx="5002530" cy="36766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16674cf8-23ef-47ce-9ba2-6678c99482f1}"/>
  <p:tag name="TABLE_ENDDRAG_ORIGIN_RECT" val="630*381"/>
  <p:tag name="TABLE_ENDDRAG_RECT" val="52*105*630*381"/>
</p:tagLst>
</file>

<file path=ppt/tags/tag2.xml><?xml version="1.0" encoding="utf-8"?>
<p:tagLst xmlns:p="http://schemas.openxmlformats.org/presentationml/2006/main">
  <p:tag name="KSO_WM_UNIT_TABLE_BEAUTIFY" val="smartTable{76ab86cb-f5a9-4719-b2d7-697b4e4cd82f}"/>
  <p:tag name="TABLE_ENDDRAG_ORIGIN_RECT" val="566*163"/>
  <p:tag name="TABLE_ENDDRAG_RECT" val="87*82*566*163"/>
</p:tagLst>
</file>

<file path=ppt/tags/tag3.xml><?xml version="1.0" encoding="utf-8"?>
<p:tagLst xmlns:p="http://schemas.openxmlformats.org/presentationml/2006/main">
  <p:tag name="KSO_WM_UNIT_TABLE_BEAUTIFY" val="smartTable{b6b6e052-6dce-40d4-978e-c059bf1bb109}"/>
</p:tagLst>
</file>

<file path=ppt/tags/tag4.xml><?xml version="1.0" encoding="utf-8"?>
<p:tagLst xmlns:p="http://schemas.openxmlformats.org/presentationml/2006/main">
  <p:tag name="KSO_WM_UNIT_TABLE_BEAUTIFY" val="smartTable{b6b6e052-6dce-40d4-978e-c059bf1bb109}"/>
</p:tagLst>
</file>

<file path=ppt/tags/tag5.xml><?xml version="1.0" encoding="utf-8"?>
<p:tagLst xmlns:p="http://schemas.openxmlformats.org/presentationml/2006/main">
  <p:tag name="KSO_WM_UNIT_TABLE_BEAUTIFY" val="smartTable{b6b6e052-6dce-40d4-978e-c059bf1bb109}"/>
</p:tagLst>
</file>

<file path=ppt/tags/tag6.xml><?xml version="1.0" encoding="utf-8"?>
<p:tagLst xmlns:p="http://schemas.openxmlformats.org/presentationml/2006/main">
  <p:tag name="KSO_WM_UNIT_TABLE_BEAUTIFY" val="smartTable{b6b6e052-6dce-40d4-978e-c059bf1bb109}"/>
</p:tagLst>
</file>

<file path=ppt/tags/tag7.xml><?xml version="1.0" encoding="utf-8"?>
<p:tagLst xmlns:p="http://schemas.openxmlformats.org/presentationml/2006/main">
  <p:tag name="KSO_WM_UNIT_TABLE_BEAUTIFY" val="smartTable{b6b6e052-6dce-40d4-978e-c059bf1bb109}"/>
</p:tagLst>
</file>

<file path=ppt/tags/tag8.xml><?xml version="1.0" encoding="utf-8"?>
<p:tagLst xmlns:p="http://schemas.openxmlformats.org/presentationml/2006/main">
  <p:tag name="KSO_WM_UNIT_TABLE_BEAUTIFY" val="smartTable{b6b6e052-6dce-40d4-978e-c059bf1bb109}"/>
</p:tagLst>
</file>

<file path=ppt/tags/tag9.xml><?xml version="1.0" encoding="utf-8"?>
<p:tagLst xmlns:p="http://schemas.openxmlformats.org/presentationml/2006/main">
  <p:tag name="KSO_WM_UNIT_TABLE_BEAUTIFY" val="smartTable{b6b6e052-6dce-40d4-978e-c059bf1bb109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1279</Words>
  <Application>WPS 演示</Application>
  <PresentationFormat>全屏显示(4:3)</PresentationFormat>
  <Paragraphs>280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160</cp:revision>
  <dcterms:created xsi:type="dcterms:W3CDTF">2015-05-19T08:03:00Z</dcterms:created>
  <dcterms:modified xsi:type="dcterms:W3CDTF">2021-11-08T08:05:29Z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E520B362CEFD4C0B85E63E54D33CA631</vt:lpwstr>
  </property>
  <property fmtid="{D5CDD505-2E9C-101B-9397-08002B2CF9AE}" pid="3" name="KSOProductBuildVer">
    <vt:lpwstr>2052-11.1.0.11045</vt:lpwstr>
  </property>
</Properties>
</file>