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61" r:id="rId3"/>
    <p:sldId id="262" r:id="rId4"/>
    <p:sldId id="266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63" r:id="rId1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A7350A-DB07-4BC8-9B21-1A892ECFC6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039D00-4D4A-44B4-B57E-17AC761BB74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039D00-4D4A-44B4-B57E-17AC761BB7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57188" y="3141980"/>
            <a:ext cx="824726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187624" y="2709679"/>
            <a:ext cx="7056784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FF0000"/>
                </a:solidFill>
              </a:rPr>
              <a:t>【</a:t>
            </a:r>
            <a:r>
              <a:rPr lang="zh-CN" altLang="en-US" b="1" dirty="0" smtClean="0">
                <a:solidFill>
                  <a:srgbClr val="FF0000"/>
                </a:solidFill>
              </a:rPr>
              <a:t>型号</a:t>
            </a:r>
            <a:r>
              <a:rPr lang="en-US" altLang="zh-CN" b="1" dirty="0" smtClean="0">
                <a:solidFill>
                  <a:srgbClr val="FF0000"/>
                </a:solidFill>
              </a:rPr>
              <a:t>:F3461/2/3AB5B】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10" name="Group 5"/>
          <p:cNvGraphicFramePr>
            <a:graphicFrameLocks noGrp="1"/>
          </p:cNvGraphicFramePr>
          <p:nvPr/>
        </p:nvGraphicFramePr>
        <p:xfrm>
          <a:off x="357505" y="3500755"/>
          <a:ext cx="8247380" cy="2626995"/>
        </p:xfrm>
        <a:graphic>
          <a:graphicData uri="http://schemas.openxmlformats.org/drawingml/2006/table">
            <a:tbl>
              <a:tblPr/>
              <a:tblGrid>
                <a:gridCol w="4123690"/>
                <a:gridCol w="4123690"/>
              </a:tblGrid>
              <a:tr h="26269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防水：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b="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altLang="zh-CN" sz="1000" b="1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使用防水透气螺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塞，平衡内外压差，</a:t>
                      </a:r>
                      <a:r>
                        <a:rPr lang="zh-CN" altLang="en-US" sz="1000" dirty="0" smtClean="0">
                          <a:latin typeface="宋体" panose="02010600030101010101" pitchFamily="2" charset="-122"/>
                          <a:ea typeface="+mn-ea"/>
                        </a:rPr>
                        <a:t>避免热胀冷缩时吸进水气，出现凝结现象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；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密封圈采用进口耐老化硅橡胶原料；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防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护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等级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IP66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结构：</a:t>
                      </a:r>
                      <a:endParaRPr lang="zh-CN" altLang="en-US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根据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散热特性，合理的散热通路设计，使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的热量快速通过灯具结构传导出来，保证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发光效率及使用寿命；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采用大功率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光源，驱动集成于灯板上，性价比高。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钻石银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丝印强化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超白玻璃，透光率高。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 smtClean="0">
                          <a:latin typeface="+mn-ea"/>
                          <a:sym typeface="+mn-ea"/>
                        </a:rPr>
                        <a:t>4.</a:t>
                      </a:r>
                      <a:r>
                        <a:rPr lang="zh-CN" altLang="en-US" sz="1000" dirty="0" smtClean="0">
                          <a:latin typeface="+mn-ea"/>
                          <a:sym typeface="+mn-ea"/>
                        </a:rPr>
                        <a:t>采用橡胶电缆线避免了</a:t>
                      </a:r>
                      <a:r>
                        <a:rPr lang="en-US" altLang="zh-CN" sz="1000" dirty="0" smtClean="0">
                          <a:latin typeface="+mn-ea"/>
                          <a:sym typeface="+mn-ea"/>
                        </a:rPr>
                        <a:t>PVC</a:t>
                      </a:r>
                      <a:r>
                        <a:rPr lang="zh-CN" altLang="en-US" sz="1000" dirty="0" smtClean="0">
                          <a:latin typeface="+mn-ea"/>
                          <a:sym typeface="+mn-ea"/>
                        </a:rPr>
                        <a:t>线长期在户外使用易老化、易脆裂的问题。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安装：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通过精心设计的底部安装支架，可以调节灯具投射角度，安装方便快捷</a:t>
                      </a:r>
                      <a:r>
                        <a:rPr lang="zh-CN" altLang="en-US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en-US" altLang="zh-CN" sz="1000" b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全彩变化：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采用标准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）标准控制，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670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万种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RGB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合成真彩色，实现同步、追逐、流水等变化。</a:t>
                      </a:r>
                      <a:endParaRPr lang="en-US" altLang="zh-CN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应用场</a:t>
                      </a: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所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：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主要适用于广场、户外景观、大楼外立面、大型建筑、主题公园、娱乐场所、桥梁等地的景观亮化照明</a:t>
                      </a:r>
                      <a:endParaRPr lang="en-US" altLang="zh-CN" sz="1000" b="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952" y="560388"/>
            <a:ext cx="5238328" cy="196221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42910" y="857232"/>
            <a:ext cx="8001000" cy="3381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技术参数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graphicFrame>
        <p:nvGraphicFramePr>
          <p:cNvPr id="5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42620" y="1195070"/>
          <a:ext cx="8001000" cy="4823460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2787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F3461/2/3AB5B</a:t>
                      </a:r>
                      <a:endParaRPr lang="en-US" altLang="zh-CN" sz="1000" b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LED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787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1W/1.5W/2.2W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0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787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颗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蓝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琥珀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白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中性白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暖白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FWHM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10°/15°/20°/30°/45°/60°/25*15°/50*15°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铝挤型灯体，阳极氧化本色表面处理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87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en-US" altLang="zh-CN" sz="1000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mm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强化超白玻璃，钻石银颜色表面处理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359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DC 36 V/DC 24 V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350mA/500mA/700mA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恒流驱动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87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51W/75W/109W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2*1.0mm²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电缆线橡胶线（非调光）；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2*0.75mm²+3*0.5mm²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电缆线橡胶线（调光）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87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III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124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20℃~+55 ℃(Ta+10℃)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Kg 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1472" y="714356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产品选项：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043940" y="1340485"/>
          <a:ext cx="7198360" cy="32950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17295"/>
                <a:gridCol w="1694180"/>
                <a:gridCol w="1127760"/>
                <a:gridCol w="1579245"/>
                <a:gridCol w="1579880"/>
              </a:tblGrid>
              <a:tr h="19240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>
                          <a:effectLst/>
                          <a:latin typeface="+mn-ea"/>
                          <a:ea typeface="+mn-ea"/>
                        </a:rPr>
                        <a:t>产品选项：</a:t>
                      </a:r>
                      <a:endParaRPr lang="zh-CN" altLang="en-US" sz="12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endParaRPr lang="zh-CN" altLang="en-US" sz="12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  <a:tr h="74104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effectLst/>
                          <a:latin typeface="+mn-ea"/>
                          <a:ea typeface="+mn-ea"/>
                        </a:rPr>
                        <a:t>灯具型号</a:t>
                      </a:r>
                      <a:endParaRPr lang="zh-CN" altLang="en-US" sz="12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  <a:latin typeface="+mn-ea"/>
                          <a:ea typeface="+mn-ea"/>
                        </a:rPr>
                        <a:t>LED</a:t>
                      </a:r>
                      <a:r>
                        <a:rPr lang="zh-CN" altLang="en-US" sz="1200" u="none" strike="noStrike">
                          <a:effectLst/>
                          <a:latin typeface="+mn-ea"/>
                          <a:ea typeface="+mn-ea"/>
                        </a:rPr>
                        <a:t>颗数</a:t>
                      </a:r>
                      <a:endParaRPr lang="en-US" sz="12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>
                          <a:effectLst/>
                          <a:latin typeface="+mn-ea"/>
                          <a:ea typeface="+mn-ea"/>
                        </a:rPr>
                        <a:t>灯具长度</a:t>
                      </a:r>
                      <a:endParaRPr lang="en-US" sz="12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endParaRPr lang="zh-CN" altLang="en-US" sz="1200" b="0" i="0" u="none" strike="noStrike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zh-CN" altLang="en-US" sz="1200" b="0" i="0" u="none" strike="noStrike">
                          <a:effectLst/>
                          <a:latin typeface="+mn-ea"/>
                          <a:ea typeface="+mn-ea"/>
                        </a:rPr>
                        <a:t>驱动电流</a:t>
                      </a:r>
                      <a:endParaRPr lang="zh-CN" altLang="en-US" sz="1200" b="0" i="0" u="none" strike="noStrike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endParaRPr lang="zh-CN" altLang="en-US" sz="12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200" b="0" i="0" u="none" strike="noStrike">
                          <a:effectLst/>
                          <a:latin typeface="+mn-ea"/>
                          <a:ea typeface="+mn-ea"/>
                        </a:rPr>
                        <a:t>额定功率</a:t>
                      </a:r>
                      <a:endParaRPr lang="zh-CN" altLang="en-US" sz="12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  <a:tr h="4959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effectLst/>
                          <a:latin typeface="+mn-ea"/>
                          <a:ea typeface="+mn-ea"/>
                        </a:rPr>
                        <a:t>F3461A/B5/B</a:t>
                      </a:r>
                      <a:endParaRPr lang="en-US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+mn-ea"/>
                          <a:ea typeface="+mn-ea"/>
                        </a:rPr>
                        <a:t>12</a:t>
                      </a:r>
                      <a:r>
                        <a:rPr lang="zh-CN" altLang="zh-CN" sz="1200" b="0" i="0" u="none" strike="noStrike" dirty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endParaRPr lang="zh-CN" altLang="zh-CN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+mn-ea"/>
                          <a:ea typeface="+mn-ea"/>
                        </a:rPr>
                        <a:t>300mm</a:t>
                      </a:r>
                      <a:endParaRPr lang="en-US" altLang="zh-CN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350/500/700mA</a:t>
                      </a:r>
                      <a:endParaRPr lang="en-US" altLang="zh-CN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13/19/27W</a:t>
                      </a:r>
                      <a:endParaRPr lang="en-US" altLang="zh-CN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  <a:tr h="4959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dirty="0">
                          <a:effectLst/>
                          <a:latin typeface="+mn-ea"/>
                          <a:sym typeface="+mn-ea"/>
                        </a:rPr>
                        <a:t>F3462A/B5/B</a:t>
                      </a:r>
                      <a:endParaRPr lang="en-US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+mn-ea"/>
                          <a:ea typeface="+mn-ea"/>
                        </a:rPr>
                        <a:t>18</a:t>
                      </a:r>
                      <a:r>
                        <a:rPr lang="zh-CN" altLang="en-US" sz="1200" b="0" i="0" u="none" strike="noStrike" dirty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endParaRPr lang="zh-CN" altLang="en-US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dirty="0">
                          <a:effectLst/>
                          <a:latin typeface="+mn-ea"/>
                          <a:sym typeface="+mn-ea"/>
                        </a:rPr>
                        <a:t>500mm</a:t>
                      </a:r>
                      <a:endParaRPr lang="en-US" altLang="zh-CN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dirty="0" smtClean="0">
                          <a:effectLst/>
                          <a:latin typeface="+mn-ea"/>
                          <a:sym typeface="+mn-ea"/>
                        </a:rPr>
                        <a:t>350/500/700mA</a:t>
                      </a:r>
                      <a:endParaRPr lang="en-US" altLang="zh-CN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19/28/41W</a:t>
                      </a:r>
                      <a:endParaRPr lang="en-US" altLang="zh-CN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  <a:tr h="4565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dirty="0">
                          <a:effectLst/>
                          <a:latin typeface="+mn-ea"/>
                          <a:sym typeface="+mn-ea"/>
                        </a:rPr>
                        <a:t>F3462A/B5/B</a:t>
                      </a:r>
                      <a:endParaRPr lang="en-US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dirty="0">
                          <a:effectLst/>
                          <a:latin typeface="+mn-ea"/>
                          <a:sym typeface="+mn-ea"/>
                        </a:rPr>
                        <a:t>24</a:t>
                      </a:r>
                      <a:r>
                        <a:rPr lang="zh-CN" altLang="en-US" sz="1200" dirty="0">
                          <a:effectLst/>
                          <a:latin typeface="+mn-ea"/>
                          <a:sym typeface="+mn-ea"/>
                        </a:rPr>
                        <a:t>颗</a:t>
                      </a:r>
                      <a:endParaRPr lang="en-US" altLang="zh-CN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dirty="0">
                          <a:effectLst/>
                          <a:latin typeface="+mn-ea"/>
                          <a:sym typeface="+mn-ea"/>
                        </a:rPr>
                        <a:t>500mm</a:t>
                      </a:r>
                      <a:endParaRPr lang="en-US" altLang="zh-CN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dirty="0" smtClean="0">
                          <a:effectLst/>
                          <a:latin typeface="+mn-ea"/>
                          <a:sym typeface="+mn-ea"/>
                        </a:rPr>
                        <a:t>350/500/700mA</a:t>
                      </a:r>
                      <a:endParaRPr lang="en-US" altLang="zh-CN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25/38/55W</a:t>
                      </a:r>
                      <a:endParaRPr lang="en-US" altLang="zh-CN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  <a:tr h="45656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sz="1200" dirty="0">
                          <a:effectLst/>
                          <a:latin typeface="+mn-ea"/>
                          <a:sym typeface="+mn-ea"/>
                        </a:rPr>
                        <a:t>F3463A/B5/B</a:t>
                      </a:r>
                      <a:endParaRPr lang="en-US" altLang="en-US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200" dirty="0">
                          <a:effectLst/>
                          <a:latin typeface="+mn-ea"/>
                          <a:sym typeface="+mn-ea"/>
                        </a:rPr>
                        <a:t>36</a:t>
                      </a:r>
                      <a:r>
                        <a:rPr lang="zh-CN" altLang="en-US" sz="1200" dirty="0">
                          <a:effectLst/>
                          <a:latin typeface="+mn-ea"/>
                          <a:sym typeface="+mn-ea"/>
                        </a:rPr>
                        <a:t>颗</a:t>
                      </a:r>
                      <a:endParaRPr lang="en-US" altLang="zh-CN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200" b="0" i="0" u="none" strike="noStrike" dirty="0">
                          <a:effectLst/>
                          <a:latin typeface="+mn-ea"/>
                          <a:ea typeface="+mn-ea"/>
                        </a:rPr>
                        <a:t>1000mm</a:t>
                      </a:r>
                      <a:endParaRPr lang="en-US" altLang="zh-CN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200" dirty="0" smtClean="0">
                          <a:effectLst/>
                          <a:latin typeface="+mn-ea"/>
                          <a:sym typeface="+mn-ea"/>
                        </a:rPr>
                        <a:t>350/500/700mA</a:t>
                      </a:r>
                      <a:endParaRPr lang="en-US" altLang="zh-CN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38/56/82W</a:t>
                      </a:r>
                      <a:endParaRPr lang="en-US" altLang="zh-CN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  <a:tr h="45656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sz="1200" dirty="0">
                          <a:effectLst/>
                          <a:latin typeface="+mn-ea"/>
                          <a:sym typeface="+mn-ea"/>
                        </a:rPr>
                        <a:t>F3463A/B5/B</a:t>
                      </a:r>
                      <a:endParaRPr lang="en-US" altLang="en-US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200" dirty="0">
                          <a:effectLst/>
                          <a:latin typeface="+mn-ea"/>
                          <a:sym typeface="+mn-ea"/>
                        </a:rPr>
                        <a:t>48</a:t>
                      </a:r>
                      <a:r>
                        <a:rPr lang="zh-CN" altLang="en-US" sz="1200" dirty="0">
                          <a:effectLst/>
                          <a:latin typeface="+mn-ea"/>
                          <a:sym typeface="+mn-ea"/>
                        </a:rPr>
                        <a:t>颗</a:t>
                      </a:r>
                      <a:endParaRPr lang="en-US" altLang="zh-CN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200" b="0" i="0" u="none" strike="noStrike" dirty="0">
                          <a:effectLst/>
                          <a:latin typeface="+mn-ea"/>
                          <a:ea typeface="+mn-ea"/>
                        </a:rPr>
                        <a:t>1000mm</a:t>
                      </a:r>
                      <a:endParaRPr lang="en-US" altLang="zh-CN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200" dirty="0" smtClean="0">
                          <a:effectLst/>
                          <a:latin typeface="+mn-ea"/>
                          <a:sym typeface="+mn-ea"/>
                        </a:rPr>
                        <a:t>350/500/700mA</a:t>
                      </a:r>
                      <a:endParaRPr lang="en-US" altLang="zh-CN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51/75/109W</a:t>
                      </a:r>
                      <a:endParaRPr lang="en-US" altLang="zh-CN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571472" y="714356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54050" y="1105535"/>
            <a:ext cx="4327525" cy="306705"/>
          </a:xfrm>
          <a:prstGeom prst="rect">
            <a:avLst/>
          </a:prstGeom>
        </p:spPr>
        <p:txBody>
          <a:bodyPr wrap="square">
            <a:spAutoFit/>
          </a:bodyPr>
          <a:p>
            <a:pPr algn="l"/>
            <a:r>
              <a:rPr lang="en-US" altLang="zh-CN" sz="1400" dirty="0"/>
              <a:t> F3463A-48-24DC(10-OL-48WN-AA,L1000mm,C,CT)</a:t>
            </a:r>
            <a:endParaRPr lang="en-US" altLang="zh-CN" sz="14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755625" y="5589359"/>
          <a:ext cx="2857519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250033"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0033"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5088</a:t>
                      </a:r>
                      <a:endParaRPr lang="en-US" altLang="zh-C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49</a:t>
                      </a:r>
                      <a:endParaRPr lang="en-US" altLang="zh-C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450" y="1611630"/>
            <a:ext cx="3772535" cy="341820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4345" y="1849120"/>
            <a:ext cx="4398010" cy="31807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571472" y="714356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54050" y="1105535"/>
            <a:ext cx="4327525" cy="306705"/>
          </a:xfrm>
          <a:prstGeom prst="rect">
            <a:avLst/>
          </a:prstGeom>
        </p:spPr>
        <p:txBody>
          <a:bodyPr wrap="square">
            <a:spAutoFit/>
          </a:bodyPr>
          <a:p>
            <a:pPr algn="l"/>
            <a:r>
              <a:rPr lang="en-US" altLang="zh-CN" sz="1400" dirty="0"/>
              <a:t> F3463A-48-24DC(15-OL-48WN-AA,L1000mm,C,CT)</a:t>
            </a:r>
            <a:endParaRPr lang="en-US" altLang="zh-CN" sz="14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755625" y="5589359"/>
          <a:ext cx="2857519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250033"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0033"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5137</a:t>
                      </a:r>
                      <a:endParaRPr lang="en-US" altLang="zh-C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49</a:t>
                      </a:r>
                      <a:endParaRPr lang="en-US" altLang="zh-C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" y="1772920"/>
            <a:ext cx="3759835" cy="351853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55" y="1844675"/>
            <a:ext cx="4815205" cy="348361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571472" y="714356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54050" y="1105535"/>
            <a:ext cx="4327525" cy="306705"/>
          </a:xfrm>
          <a:prstGeom prst="rect">
            <a:avLst/>
          </a:prstGeom>
        </p:spPr>
        <p:txBody>
          <a:bodyPr wrap="square">
            <a:spAutoFit/>
          </a:bodyPr>
          <a:p>
            <a:pPr algn="l"/>
            <a:r>
              <a:rPr lang="en-US" altLang="zh-CN" sz="1400" dirty="0"/>
              <a:t> F3463A-48-24DC(20-OL-48WN-AA,L1000mm,C,CT)</a:t>
            </a:r>
            <a:endParaRPr lang="en-US" altLang="zh-CN" sz="14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755625" y="5589359"/>
          <a:ext cx="2857519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250033"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0033"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5182</a:t>
                      </a:r>
                      <a:endParaRPr lang="en-US" altLang="zh-C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49</a:t>
                      </a:r>
                      <a:endParaRPr lang="en-US" altLang="zh-C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95" y="1728470"/>
            <a:ext cx="3779520" cy="340106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4345" y="1772920"/>
            <a:ext cx="4577715" cy="326263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571472" y="714356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54050" y="1105535"/>
            <a:ext cx="4327525" cy="306705"/>
          </a:xfrm>
          <a:prstGeom prst="rect">
            <a:avLst/>
          </a:prstGeom>
        </p:spPr>
        <p:txBody>
          <a:bodyPr wrap="square">
            <a:spAutoFit/>
          </a:bodyPr>
          <a:p>
            <a:pPr algn="l"/>
            <a:r>
              <a:rPr lang="en-US" altLang="zh-CN" sz="1400" dirty="0"/>
              <a:t> F3463A-48-24DC(30-OL-48WN-AA,L1000mm,C,CT)</a:t>
            </a:r>
            <a:endParaRPr lang="en-US" altLang="zh-CN" sz="14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755625" y="5589359"/>
          <a:ext cx="2857519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250033"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0033"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5088</a:t>
                      </a:r>
                      <a:endParaRPr lang="en-US" altLang="zh-C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49</a:t>
                      </a:r>
                      <a:endParaRPr lang="en-US" altLang="zh-C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628775"/>
            <a:ext cx="3771265" cy="347916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8445" y="1663700"/>
            <a:ext cx="4707890" cy="340931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571472" y="714356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54050" y="1105535"/>
            <a:ext cx="4327525" cy="306705"/>
          </a:xfrm>
          <a:prstGeom prst="rect">
            <a:avLst/>
          </a:prstGeom>
        </p:spPr>
        <p:txBody>
          <a:bodyPr wrap="square">
            <a:spAutoFit/>
          </a:bodyPr>
          <a:p>
            <a:pPr algn="l"/>
            <a:r>
              <a:rPr lang="en-US" altLang="zh-CN" sz="1400" dirty="0"/>
              <a:t> F3463A-48-24DC(45-OL-48WN-AA,L1000mm,C,CT)</a:t>
            </a:r>
            <a:endParaRPr lang="en-US" altLang="zh-CN" sz="14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755625" y="5589359"/>
          <a:ext cx="2857519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250033"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0033"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4951</a:t>
                      </a:r>
                      <a:endParaRPr lang="en-US" altLang="zh-C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49</a:t>
                      </a:r>
                      <a:endParaRPr lang="en-US" altLang="zh-C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1700530"/>
            <a:ext cx="3740785" cy="331978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rcRect r="5836" b="-173"/>
          <a:stretch>
            <a:fillRect/>
          </a:stretch>
        </p:blipFill>
        <p:spPr>
          <a:xfrm>
            <a:off x="3992245" y="1700530"/>
            <a:ext cx="4968875" cy="367220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571472" y="714356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54050" y="1105535"/>
            <a:ext cx="4327525" cy="306705"/>
          </a:xfrm>
          <a:prstGeom prst="rect">
            <a:avLst/>
          </a:prstGeom>
        </p:spPr>
        <p:txBody>
          <a:bodyPr wrap="square">
            <a:spAutoFit/>
          </a:bodyPr>
          <a:p>
            <a:pPr algn="l"/>
            <a:r>
              <a:rPr lang="en-US" altLang="zh-CN" sz="1400" dirty="0"/>
              <a:t> F3463A-48-24DC(60-OL-48WN-AA,L1000mm,C,CT)</a:t>
            </a:r>
            <a:endParaRPr lang="en-US" altLang="zh-CN" sz="14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755625" y="5589359"/>
          <a:ext cx="2857519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250033"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0033"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5006</a:t>
                      </a:r>
                      <a:endParaRPr lang="en-US" altLang="zh-C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49</a:t>
                      </a:r>
                      <a:endParaRPr lang="en-US" altLang="zh-C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1829435"/>
            <a:ext cx="3656965" cy="33426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0200" y="1814830"/>
            <a:ext cx="4624705" cy="335724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571472" y="714356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54050" y="1105535"/>
            <a:ext cx="4327525" cy="306705"/>
          </a:xfrm>
          <a:prstGeom prst="rect">
            <a:avLst/>
          </a:prstGeom>
        </p:spPr>
        <p:txBody>
          <a:bodyPr wrap="square">
            <a:spAutoFit/>
          </a:bodyPr>
          <a:p>
            <a:pPr algn="l"/>
            <a:r>
              <a:rPr lang="en-US" altLang="zh-CN" sz="1400" dirty="0"/>
              <a:t> F3463A-48-24DC(2515-OL-48WN-AA,L1000mm,C,CT)</a:t>
            </a:r>
            <a:endParaRPr lang="en-US" altLang="zh-CN" sz="14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755625" y="5589359"/>
          <a:ext cx="2857519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250033"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0033"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5250</a:t>
                      </a:r>
                      <a:endParaRPr lang="en-US" altLang="zh-C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49</a:t>
                      </a:r>
                      <a:endParaRPr lang="en-US" altLang="zh-C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731645"/>
            <a:ext cx="3862705" cy="353885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6100" y="1772920"/>
            <a:ext cx="4352925" cy="311721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571472" y="714356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54050" y="1105535"/>
            <a:ext cx="4327525" cy="306705"/>
          </a:xfrm>
          <a:prstGeom prst="rect">
            <a:avLst/>
          </a:prstGeom>
        </p:spPr>
        <p:txBody>
          <a:bodyPr wrap="square">
            <a:spAutoFit/>
          </a:bodyPr>
          <a:p>
            <a:pPr algn="l"/>
            <a:r>
              <a:rPr lang="en-US" altLang="zh-CN" sz="1400" dirty="0"/>
              <a:t> F3463A-48-24DC(5015-OL-48WN-AA,L1000mm,C,CT)</a:t>
            </a:r>
            <a:endParaRPr lang="en-US" altLang="zh-CN" sz="14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755625" y="5589359"/>
          <a:ext cx="2857519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250033"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0033"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5318</a:t>
                      </a:r>
                      <a:endParaRPr lang="en-US" altLang="zh-C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49</a:t>
                      </a:r>
                      <a:endParaRPr lang="en-US" altLang="zh-C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1556385"/>
            <a:ext cx="3886200" cy="367411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55" y="1772920"/>
            <a:ext cx="4555490" cy="326009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404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灯具尺寸（</a:t>
            </a:r>
            <a:r>
              <a:rPr lang="en-US" altLang="zh-CN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mm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）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8" name="TextBox 3"/>
          <p:cNvSpPr txBox="1"/>
          <p:nvPr/>
        </p:nvSpPr>
        <p:spPr>
          <a:xfrm>
            <a:off x="642910" y="1214422"/>
            <a:ext cx="1579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/>
              <a:t>底安装尺寸图</a:t>
            </a:r>
            <a:endParaRPr lang="zh-CN" altLang="en-US" b="1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4404" y="1817121"/>
            <a:ext cx="7964109" cy="3689003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b31d9916-1fbb-4572-867d-5df770ce38b5}"/>
  <p:tag name="TABLE_ENDDRAG_ORIGIN_RECT" val="630*379"/>
  <p:tag name="TABLE_ENDDRAG_RECT" val="52*105*630*379"/>
</p:tagLst>
</file>

<file path=ppt/tags/tag2.xml><?xml version="1.0" encoding="utf-8"?>
<p:tagLst xmlns:p="http://schemas.openxmlformats.org/presentationml/2006/main">
  <p:tag name="KSO_WM_UNIT_TABLE_BEAUTIFY" val="smartTable{76ab86cb-f5a9-4719-b2d7-697b4e4cd82f}"/>
  <p:tag name="TABLE_ENDDRAG_ORIGIN_RECT" val="566*163"/>
  <p:tag name="TABLE_ENDDRAG_RECT" val="87*82*566*163"/>
</p:tagLst>
</file>

<file path=ppt/tags/tag3.xml><?xml version="1.0" encoding="utf-8"?>
<p:tagLst xmlns:p="http://schemas.openxmlformats.org/presentationml/2006/main">
  <p:tag name="KSO_WM_UNIT_TABLE_BEAUTIFY" val="smartTable{33a1b5bb-7d64-42c5-afb8-a9dee85bf61e}"/>
</p:tagLst>
</file>

<file path=ppt/tags/tag4.xml><?xml version="1.0" encoding="utf-8"?>
<p:tagLst xmlns:p="http://schemas.openxmlformats.org/presentationml/2006/main">
  <p:tag name="KSO_WM_UNIT_TABLE_BEAUTIFY" val="smartTable{33a1b5bb-7d64-42c5-afb8-a9dee85bf61e}"/>
</p:tagLst>
</file>

<file path=ppt/tags/tag5.xml><?xml version="1.0" encoding="utf-8"?>
<p:tagLst xmlns:p="http://schemas.openxmlformats.org/presentationml/2006/main">
  <p:tag name="KSO_WM_UNIT_TABLE_BEAUTIFY" val="smartTable{33a1b5bb-7d64-42c5-afb8-a9dee85bf61e}"/>
</p:tagLst>
</file>

<file path=ppt/tags/tag6.xml><?xml version="1.0" encoding="utf-8"?>
<p:tagLst xmlns:p="http://schemas.openxmlformats.org/presentationml/2006/main">
  <p:tag name="KSO_WM_UNIT_TABLE_BEAUTIFY" val="smartTable{33a1b5bb-7d64-42c5-afb8-a9dee85bf61e}"/>
</p:tagLst>
</file>

<file path=ppt/tags/tag7.xml><?xml version="1.0" encoding="utf-8"?>
<p:tagLst xmlns:p="http://schemas.openxmlformats.org/presentationml/2006/main">
  <p:tag name="KSO_WM_UNIT_TABLE_BEAUTIFY" val="smartTable{33a1b5bb-7d64-42c5-afb8-a9dee85bf61e}"/>
</p:tagLst>
</file>

<file path=ppt/tags/tag8.xml><?xml version="1.0" encoding="utf-8"?>
<p:tagLst xmlns:p="http://schemas.openxmlformats.org/presentationml/2006/main">
  <p:tag name="KSO_WM_UNIT_TABLE_BEAUTIFY" val="smartTable{33a1b5bb-7d64-42c5-afb8-a9dee85bf61e}"/>
</p:tagLst>
</file>

<file path=ppt/tags/tag9.xml><?xml version="1.0" encoding="utf-8"?>
<p:tagLst xmlns:p="http://schemas.openxmlformats.org/presentationml/2006/main">
  <p:tag name="KSO_WM_UNIT_TABLE_BEAUTIFY" val="smartTable{33a1b5bb-7d64-42c5-afb8-a9dee85bf61e}"/>
</p:tagLst>
</file>

<file path=ppt/tags/tag10.xml><?xml version="1.0" encoding="utf-8"?>
<p:tagLst xmlns:p="http://schemas.openxmlformats.org/presentationml/2006/main">
  <p:tag name="KSO_WM_UNIT_TABLE_BEAUTIFY" val="smartTable{33a1b5bb-7d64-42c5-afb8-a9dee85bf61e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1527</Words>
  <Application>WPS 演示</Application>
  <PresentationFormat>全屏显示(4:3)</PresentationFormat>
  <Paragraphs>286</Paragraphs>
  <Slides>12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Arial</vt:lpstr>
      <vt:lpstr>宋体</vt:lpstr>
      <vt:lpstr>Wingdings</vt:lpstr>
      <vt:lpstr>黑体</vt:lpstr>
      <vt:lpstr>Calibri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li.chen</cp:lastModifiedBy>
  <cp:revision>171</cp:revision>
  <dcterms:created xsi:type="dcterms:W3CDTF">2015-05-19T08:03:00Z</dcterms:created>
  <dcterms:modified xsi:type="dcterms:W3CDTF">2021-09-04T09:51:14Z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28CE69C2DD7E464C8E565C09D9390AA1</vt:lpwstr>
  </property>
  <property fmtid="{D5CDD505-2E9C-101B-9397-08002B2CF9AE}" pid="3" name="KSOProductBuildVer">
    <vt:lpwstr>2052-11.1.0.10700</vt:lpwstr>
  </property>
</Properties>
</file>